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" y="274320"/>
            <a:ext cx="914400" cy="13716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20" y="274320"/>
            <a:ext cx="13716" cy="914400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000232" y="274320"/>
            <a:ext cx="914400" cy="13716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000232" y="274320"/>
            <a:ext cx="13716" cy="914400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5669280"/>
            <a:ext cx="914400" cy="13716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5669280"/>
            <a:ext cx="13716" cy="914400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000232" y="5669280"/>
            <a:ext cx="914400" cy="13716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000232" y="5669280"/>
            <a:ext cx="13716" cy="914400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2441448" y="2880360"/>
            <a:ext cx="7315200" cy="27432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914400" y="1463040"/>
            <a:ext cx="10360152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>
                <a:solidFill>
                  <a:srgbClr val="D4A853"/>
                </a:solidFill>
                <a:latin typeface="Microsoft YaHei"/>
              </a:defRPr>
            </a:pPr>
            <a:r>
              <a:t>老板如何上AI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320040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C49A3C"/>
                </a:solidFill>
                <a:latin typeface="Microsoft YaHei"/>
              </a:defRPr>
            </a:pPr>
            <a:r>
              <a:t>认知不对，一切白干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6035040"/>
            <a:ext cx="39593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6E2E"/>
                </a:solidFill>
                <a:latin typeface="Microsoft YaHei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457200"/>
            <a:ext cx="64008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600" b="1">
                <a:solidFill>
                  <a:srgbClr val="D4A853"/>
                </a:solidFill>
                <a:latin typeface="Microsoft YaHei"/>
              </a:defRPr>
            </a:pPr>
            <a:r>
              <a:t>认知不对，一切白干</a:t>
            </a:r>
          </a:p>
        </p:txBody>
      </p:sp>
      <p:sp>
        <p:nvSpPr>
          <p:cNvPr id="3" name="Rectangle 2"/>
          <p:cNvSpPr/>
          <p:nvPr/>
        </p:nvSpPr>
        <p:spPr>
          <a:xfrm>
            <a:off x="548640" y="1234440"/>
            <a:ext cx="2286000" cy="27432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554480"/>
            <a:ext cx="62179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1600"/>
              </a:spcAft>
              <a:defRPr b="0" sz="1800">
                <a:solidFill>
                  <a:srgbClr val="FAFAFF"/>
                </a:solidFill>
                <a:latin typeface="Microsoft YaHei"/>
              </a:defRPr>
            </a:pPr>
            <a:r>
              <a:t>●  多数老板对AI的认知停留在ERP时代</a:t>
            </a:r>
          </a:p>
          <a:p>
            <a:pPr algn="l">
              <a:spcBef>
                <a:spcPts val="0"/>
              </a:spcBef>
              <a:spcAft>
                <a:spcPts val="1600"/>
              </a:spcAft>
              <a:defRPr sz="1800" b="0">
                <a:solidFill>
                  <a:srgbClr val="FAFAFF"/>
                </a:solidFill>
                <a:latin typeface="Microsoft YaHei"/>
              </a:defRPr>
            </a:pPr>
            <a:r>
              <a:t>●  以为AI=请人开发一套系统</a:t>
            </a:r>
          </a:p>
          <a:p>
            <a:pPr algn="l">
              <a:spcBef>
                <a:spcPts val="0"/>
              </a:spcBef>
              <a:spcAft>
                <a:spcPts val="1600"/>
              </a:spcAft>
              <a:defRPr sz="1800" b="0">
                <a:solidFill>
                  <a:srgbClr val="FAFAFF"/>
                </a:solidFill>
                <a:latin typeface="Microsoft YaHei"/>
              </a:defRPr>
            </a:pPr>
            <a:r>
              <a:t>●  真正的AI落地是：搭框架，让员工跑起来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589520" y="1188720"/>
            <a:ext cx="3931920" cy="4389120"/>
          </a:xfrm>
          <a:prstGeom prst="roundRect">
            <a:avLst>
              <a:gd name="adj" fmla="val 62500"/>
            </a:avLst>
          </a:prstGeom>
          <a:noFill/>
          <a:ln w="19050">
            <a:solidFill>
              <a:srgbClr val="8A6E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7955280" y="146304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0">
                <a:solidFill>
                  <a:srgbClr val="8A6E2E"/>
                </a:solidFill>
                <a:latin typeface="Microsoft YaHei"/>
              </a:defRPr>
            </a:pPr>
            <a:r>
              <a:t>✗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55280" y="219456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8A6E2E"/>
                </a:solidFill>
                <a:latin typeface="Microsoft YaHei"/>
              </a:defRPr>
            </a:pPr>
            <a:r>
              <a:t>ERP思维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55280" y="265176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888888"/>
                </a:solidFill>
                <a:latin typeface="Microsoft YaHei"/>
              </a:defRPr>
            </a:pPr>
            <a:r>
              <a:t>请外人开发</a:t>
            </a:r>
          </a:p>
        </p:txBody>
      </p:sp>
      <p:sp>
        <p:nvSpPr>
          <p:cNvPr id="9" name="Rectangle 8"/>
          <p:cNvSpPr/>
          <p:nvPr/>
        </p:nvSpPr>
        <p:spPr>
          <a:xfrm>
            <a:off x="8138160" y="3200400"/>
            <a:ext cx="2834639" cy="13716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955280" y="3474720"/>
            <a:ext cx="32004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200" b="0">
                <a:solidFill>
                  <a:srgbClr val="E8C86A"/>
                </a:solidFill>
                <a:latin typeface="Microsoft YaHei"/>
              </a:defRPr>
            </a:pPr>
            <a: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955280" y="4206240"/>
            <a:ext cx="3200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E8C86A"/>
                </a:solidFill>
                <a:latin typeface="Microsoft YaHei"/>
              </a:defRPr>
            </a:pPr>
            <a:r>
              <a:t>AI思维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955280" y="4663440"/>
            <a:ext cx="3200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C9A84C"/>
                </a:solidFill>
                <a:latin typeface="Microsoft YaHei"/>
              </a:defRPr>
            </a:pPr>
            <a:r>
              <a:t>搭框架自己跑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6217920"/>
            <a:ext cx="11091672" cy="18288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09728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400" b="1">
                <a:solidFill>
                  <a:srgbClr val="D4A853"/>
                </a:solidFill>
                <a:latin typeface="Microsoft YaHei"/>
              </a:defRPr>
            </a:pPr>
            <a:r>
              <a:t>请专家做自动化 = 旧思维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914400"/>
            <a:ext cx="109728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C49A3C"/>
                </a:solidFill>
                <a:latin typeface="Microsoft YaHei"/>
              </a:defRPr>
            </a:pPr>
            <a:r>
              <a:t>这是互联网ERP时代的打法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508760"/>
            <a:ext cx="4846320" cy="2148840"/>
          </a:xfrm>
          <a:prstGeom prst="roundRect">
            <a:avLst>
              <a:gd name="adj" fmla="val 45283"/>
            </a:avLst>
          </a:prstGeom>
          <a:solidFill>
            <a:srgbClr val="111118"/>
          </a:solidFill>
          <a:ln w="12700">
            <a:solidFill>
              <a:srgbClr val="8A6E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188720" y="1645919"/>
            <a:ext cx="4297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FAFAFF"/>
                </a:solidFill>
                <a:latin typeface="Microsoft YaHei"/>
              </a:defRPr>
            </a:pPr>
            <a:r>
              <a:t>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88720" y="2148839"/>
            <a:ext cx="4297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0">
                <a:solidFill>
                  <a:srgbClr val="FAFAFF"/>
                </a:solidFill>
                <a:latin typeface="Microsoft YaHei"/>
              </a:defRPr>
            </a:pPr>
            <a:r>
              <a:t>请外部专家来公司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560320"/>
            <a:ext cx="4297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0">
                <a:solidFill>
                  <a:srgbClr val="8A6E2E"/>
                </a:solidFill>
                <a:latin typeface="Microsoft YaHei"/>
              </a:defRPr>
            </a:pPr>
            <a:r>
              <a:t>做自动化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2926080"/>
            <a:ext cx="4297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9A84C"/>
                </a:solidFill>
                <a:latin typeface="Microsoft YaHei"/>
              </a:defRPr>
            </a:pPr>
            <a:r>
              <a:t>外来的和尚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172200" y="1508760"/>
            <a:ext cx="4846320" cy="2148840"/>
          </a:xfrm>
          <a:prstGeom prst="roundRect">
            <a:avLst>
              <a:gd name="adj" fmla="val 45283"/>
            </a:avLst>
          </a:prstGeom>
          <a:solidFill>
            <a:srgbClr val="111118"/>
          </a:solidFill>
          <a:ln w="12700">
            <a:solidFill>
              <a:srgbClr val="8A6E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46520" y="1645919"/>
            <a:ext cx="4297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FAFAFF"/>
                </a:solidFill>
                <a:latin typeface="Microsoft YaHei"/>
              </a:defRPr>
            </a:pPr>
            <a:r>
              <a:t>📦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148839"/>
            <a:ext cx="4297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0">
                <a:solidFill>
                  <a:srgbClr val="FAFAFF"/>
                </a:solidFill>
                <a:latin typeface="Microsoft YaHei"/>
              </a:defRPr>
            </a:pPr>
            <a:r>
              <a:t>把AI当ERP项目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560320"/>
            <a:ext cx="4297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0">
                <a:solidFill>
                  <a:srgbClr val="8A6E2E"/>
                </a:solidFill>
                <a:latin typeface="Microsoft YaHei"/>
              </a:defRPr>
            </a:pPr>
            <a:r>
              <a:t>外包开发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2926080"/>
            <a:ext cx="4297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9A84C"/>
                </a:solidFill>
                <a:latin typeface="Microsoft YaHei"/>
              </a:defRPr>
            </a:pPr>
            <a:r>
              <a:t>换汤不换药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914400" y="3931920"/>
            <a:ext cx="4846320" cy="2148840"/>
          </a:xfrm>
          <a:prstGeom prst="roundRect">
            <a:avLst>
              <a:gd name="adj" fmla="val 45283"/>
            </a:avLst>
          </a:prstGeom>
          <a:solidFill>
            <a:srgbClr val="111118"/>
          </a:solidFill>
          <a:ln w="12700">
            <a:solidFill>
              <a:srgbClr val="8A6E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4069080"/>
            <a:ext cx="4297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FAFAFF"/>
                </a:solidFill>
                <a:latin typeface="Microsoft YaHei"/>
              </a:defRPr>
            </a:pPr>
            <a:r>
              <a:t>🔗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4572000"/>
            <a:ext cx="4297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0">
                <a:solidFill>
                  <a:srgbClr val="FAFAFF"/>
                </a:solidFill>
                <a:latin typeface="Microsoft YaHei"/>
              </a:defRPr>
            </a:pPr>
            <a:r>
              <a:t>追求一次性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88720" y="4983479"/>
            <a:ext cx="4297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0">
                <a:solidFill>
                  <a:srgbClr val="8A6E2E"/>
                </a:solidFill>
                <a:latin typeface="Microsoft YaHei"/>
              </a:defRPr>
            </a:pPr>
            <a:r>
              <a:t>系统集成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88720" y="5349240"/>
            <a:ext cx="4297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9A84C"/>
                </a:solidFill>
                <a:latin typeface="Microsoft YaHei"/>
              </a:defRPr>
            </a:pPr>
            <a:r>
              <a:t>做完就完事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172200" y="3931920"/>
            <a:ext cx="4846320" cy="2148840"/>
          </a:xfrm>
          <a:prstGeom prst="roundRect">
            <a:avLst>
              <a:gd name="adj" fmla="val 45283"/>
            </a:avLst>
          </a:prstGeom>
          <a:solidFill>
            <a:srgbClr val="111118"/>
          </a:solidFill>
          <a:ln w="12700">
            <a:solidFill>
              <a:srgbClr val="8A6E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46520" y="4069080"/>
            <a:ext cx="429768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0">
                <a:solidFill>
                  <a:srgbClr val="FAFAFF"/>
                </a:solidFill>
                <a:latin typeface="Microsoft YaHei"/>
              </a:defRPr>
            </a:pPr>
            <a:r>
              <a:t>🏗️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4572000"/>
            <a:ext cx="4297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0">
                <a:solidFill>
                  <a:srgbClr val="FAFAFF"/>
                </a:solidFill>
                <a:latin typeface="Microsoft YaHei"/>
              </a:defRPr>
            </a:pPr>
            <a:r>
              <a:t>忽视内部员工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4983479"/>
            <a:ext cx="42976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700" b="0">
                <a:solidFill>
                  <a:srgbClr val="8A6E2E"/>
                </a:solidFill>
                <a:latin typeface="Microsoft YaHei"/>
              </a:defRPr>
            </a:pPr>
            <a:r>
              <a:t>AI能力建设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5349240"/>
            <a:ext cx="4297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9A84C"/>
                </a:solidFill>
                <a:latin typeface="Microsoft YaHei"/>
              </a:defRPr>
            </a:pPr>
            <a:r>
              <a:t>人没跟上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61120" y="123444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C9A84C"/>
                </a:solidFill>
                <a:latin typeface="Microsoft YaHei"/>
              </a:defRPr>
            </a:pPr>
            <a:r>
              <a:t>旧思维陷阱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2860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D4A853"/>
                </a:solidFill>
                <a:latin typeface="Microsoft YaHei"/>
              </a:defRPr>
            </a:pPr>
            <a:r>
              <a:t>ERP时代 vs AI时代 — 范式已变</a:t>
            </a:r>
          </a:p>
        </p:txBody>
      </p:sp>
      <p:sp>
        <p:nvSpPr>
          <p:cNvPr id="3" name="Rectangle 2"/>
          <p:cNvSpPr/>
          <p:nvPr/>
        </p:nvSpPr>
        <p:spPr>
          <a:xfrm>
            <a:off x="6080760" y="1188720"/>
            <a:ext cx="27432" cy="4846320"/>
          </a:xfrm>
          <a:prstGeom prst="rect">
            <a:avLst/>
          </a:prstGeom>
          <a:solidFill>
            <a:srgbClr val="E8C8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Diamond 3"/>
          <p:cNvSpPr/>
          <p:nvPr/>
        </p:nvSpPr>
        <p:spPr>
          <a:xfrm>
            <a:off x="5980176" y="1051560"/>
            <a:ext cx="228600" cy="228600"/>
          </a:xfrm>
          <a:prstGeom prst="diamond">
            <a:avLst/>
          </a:prstGeom>
          <a:solidFill>
            <a:srgbClr val="E8C8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188720"/>
            <a:ext cx="5623560" cy="4846320"/>
          </a:xfrm>
          <a:prstGeom prst="rect">
            <a:avLst/>
          </a:prstGeom>
          <a:solidFill>
            <a:srgbClr val="1818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94360" y="132588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888888"/>
                </a:solidFill>
                <a:latin typeface="Microsoft YaHei"/>
              </a:defRPr>
            </a:pPr>
            <a:r>
              <a:t>ERP时代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210312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6E2E"/>
                </a:solidFill>
                <a:latin typeface="Microsoft YaHei"/>
              </a:defRPr>
            </a:pPr>
            <a:r>
              <a:t>✗  外部专家驱动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42316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88888"/>
                </a:solidFill>
                <a:latin typeface="Microsoft YaHei"/>
              </a:defRPr>
            </a:pPr>
            <a:r>
              <a:t>靠咨询公司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10896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6E2E"/>
                </a:solidFill>
                <a:latin typeface="Microsoft YaHei"/>
              </a:defRPr>
            </a:pPr>
            <a:r>
              <a:t>✗  周期长成本高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342900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88888"/>
                </a:solidFill>
                <a:latin typeface="Microsoft YaHei"/>
              </a:defRPr>
            </a:pPr>
            <a:r>
              <a:t>动辄半年起步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97280" y="411480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8A6E2E"/>
                </a:solidFill>
                <a:latin typeface="Microsoft YaHei"/>
              </a:defRPr>
            </a:pPr>
            <a:r>
              <a:t>✗  成果难沉淀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443484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888888"/>
                </a:solidFill>
                <a:latin typeface="Microsoft YaHei"/>
              </a:defRPr>
            </a:pPr>
            <a:r>
              <a:t>人走茶就凉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71600" y="5212080"/>
            <a:ext cx="3657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888888"/>
                </a:solidFill>
                <a:latin typeface="Microsoft YaHei"/>
              </a:defRPr>
            </a:pPr>
            <a:r>
              <a:t>外部难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34640" y="4617720"/>
            <a:ext cx="731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8A6E2E"/>
                </a:solidFill>
                <a:latin typeface="Microsoft YaHei"/>
              </a:defRPr>
            </a:pPr>
            <a:r>
              <a:t>▼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72200" y="1188720"/>
            <a:ext cx="5623560" cy="4846320"/>
          </a:xfrm>
          <a:prstGeom prst="rect">
            <a:avLst/>
          </a:prstGeom>
          <a:solidFill>
            <a:srgbClr val="111118"/>
          </a:solidFill>
          <a:ln w="19050">
            <a:solidFill>
              <a:srgbClr val="E8C86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355080" y="1325880"/>
            <a:ext cx="502920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E8C86A"/>
                </a:solidFill>
                <a:latin typeface="Microsoft YaHei"/>
              </a:defRPr>
            </a:pPr>
            <a:r>
              <a:t>AI时代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858000" y="210312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C86A"/>
                </a:solidFill>
                <a:latin typeface="Microsoft YaHei"/>
              </a:defRPr>
            </a:pPr>
            <a:r>
              <a:t>✓  内部驱动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132320" y="242316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9A84C"/>
                </a:solidFill>
                <a:latin typeface="Microsoft YaHei"/>
              </a:defRPr>
            </a:pPr>
            <a:r>
              <a:t>自己搭框架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0" y="310896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C86A"/>
                </a:solidFill>
                <a:latin typeface="Microsoft YaHei"/>
              </a:defRPr>
            </a:pPr>
            <a:r>
              <a:t>✓  员工即用即跑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32320" y="342900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9A84C"/>
                </a:solidFill>
                <a:latin typeface="Microsoft YaHei"/>
              </a:defRPr>
            </a:pPr>
            <a:r>
              <a:t>日拱一卒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858000" y="4114800"/>
            <a:ext cx="438912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600" b="0">
                <a:solidFill>
                  <a:srgbClr val="E8C86A"/>
                </a:solidFill>
                <a:latin typeface="Microsoft YaHei"/>
              </a:defRPr>
            </a:pPr>
            <a:r>
              <a:t>✓  资产沉淀公司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32320" y="4434840"/>
            <a:ext cx="41148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200" b="0">
                <a:solidFill>
                  <a:srgbClr val="C9A84C"/>
                </a:solidFill>
                <a:latin typeface="Microsoft YaHei"/>
              </a:defRPr>
            </a:pPr>
            <a:r>
              <a:t>越用越强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269480" y="5212080"/>
            <a:ext cx="3657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E8C86A"/>
                </a:solidFill>
                <a:latin typeface="Microsoft YaHei"/>
              </a:defRPr>
            </a:pPr>
            <a:r>
              <a:t>员工快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15400" y="4617720"/>
            <a:ext cx="7315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E8C86A"/>
                </a:solidFill>
                <a:latin typeface="Microsoft YaHei"/>
              </a:defRPr>
            </a:pPr>
            <a:r>
              <a:t>▲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228600"/>
            <a:ext cx="109728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D4A853"/>
                </a:solidFill>
                <a:latin typeface="Microsoft YaHei"/>
              </a:defRPr>
            </a:pPr>
            <a:r>
              <a:t>四步上AI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29768" y="1188720"/>
            <a:ext cx="2578608" cy="4206240"/>
          </a:xfrm>
          <a:prstGeom prst="roundRect">
            <a:avLst>
              <a:gd name="adj" fmla="val 52173"/>
            </a:avLst>
          </a:prstGeom>
          <a:solidFill>
            <a:srgbClr val="111118"/>
          </a:solidFill>
          <a:ln w="19050">
            <a:solidFill>
              <a:srgbClr val="E8C86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66928" y="1371600"/>
            <a:ext cx="230428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E8C86A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1965960"/>
            <a:ext cx="230428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D4A853"/>
                </a:solidFill>
                <a:latin typeface="Microsoft YaHei"/>
              </a:defRPr>
            </a:pPr>
            <a:r>
              <a:t>搭框架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928" y="2468880"/>
            <a:ext cx="230428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9A84C"/>
                </a:solidFill>
                <a:latin typeface="Microsoft YaHei"/>
              </a:defRPr>
            </a:pPr>
            <a:r>
              <a:t>定规则·建系统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2647" y="3108960"/>
            <a:ext cx="2212848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AFAFF"/>
                </a:solidFill>
                <a:latin typeface="Microsoft YaHei"/>
              </a:defRPr>
            </a:pPr>
            <a:r>
              <a:t>底层框架搭建，确保</a:t>
            </a:r>
            <a:br/>
            <a:r>
              <a:t>每个岗位的自动化</a:t>
            </a:r>
            <a:br/>
            <a:r>
              <a:t>资产沉淀在公司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35808" y="2834640"/>
            <a:ext cx="28346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A6E2E"/>
                </a:solidFill>
                <a:latin typeface="Microsoft YaHei"/>
              </a:defRPr>
            </a:pPr>
            <a:r>
              <a:t>▶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46704" y="1188720"/>
            <a:ext cx="2578608" cy="4206240"/>
          </a:xfrm>
          <a:prstGeom prst="roundRect">
            <a:avLst>
              <a:gd name="adj" fmla="val 52173"/>
            </a:avLst>
          </a:prstGeom>
          <a:solidFill>
            <a:srgbClr val="111118"/>
          </a:solidFill>
          <a:ln w="19050">
            <a:solidFill>
              <a:srgbClr val="8A6E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83864" y="1371600"/>
            <a:ext cx="230428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E8C86A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83864" y="1965960"/>
            <a:ext cx="230428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D4A853"/>
                </a:solidFill>
                <a:latin typeface="Microsoft YaHei"/>
              </a:defRPr>
            </a:pPr>
            <a:r>
              <a:t>员工用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83864" y="2468880"/>
            <a:ext cx="230428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9A84C"/>
                </a:solidFill>
                <a:latin typeface="Microsoft YaHei"/>
              </a:defRPr>
            </a:pPr>
            <a:r>
              <a:t>先用起来·边用边学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9584" y="3108960"/>
            <a:ext cx="2212848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AFAFF"/>
                </a:solidFill>
                <a:latin typeface="Microsoft YaHei"/>
              </a:defRPr>
            </a:pPr>
            <a:r>
              <a:t>从最简单工作开始——</a:t>
            </a:r>
            <a:br/>
            <a:r>
              <a:t>发朋友圈·写招聘话术</a:t>
            </a:r>
            <a:br/>
            <a:r>
              <a:t>写报告·生成日报·总结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52744" y="2834640"/>
            <a:ext cx="28346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A6E2E"/>
                </a:solidFill>
                <a:latin typeface="Microsoft YaHei"/>
              </a:defRPr>
            </a:pPr>
            <a:r>
              <a:t>▶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63640" y="1188720"/>
            <a:ext cx="2578608" cy="4206240"/>
          </a:xfrm>
          <a:prstGeom prst="roundRect">
            <a:avLst>
              <a:gd name="adj" fmla="val 52173"/>
            </a:avLst>
          </a:prstGeom>
          <a:solidFill>
            <a:srgbClr val="111118"/>
          </a:solidFill>
          <a:ln w="19050">
            <a:solidFill>
              <a:srgbClr val="8A6E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371600"/>
            <a:ext cx="230428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E8C86A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00800" y="1965960"/>
            <a:ext cx="230428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D4A853"/>
                </a:solidFill>
                <a:latin typeface="Microsoft YaHei"/>
              </a:defRPr>
            </a:pPr>
            <a:r>
              <a:t>复盘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468880"/>
            <a:ext cx="230428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9A84C"/>
                </a:solidFill>
                <a:latin typeface="Microsoft YaHei"/>
              </a:defRPr>
            </a:pPr>
            <a:r>
              <a:t>看数据·找卡点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3108960"/>
            <a:ext cx="2212848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AFAFF"/>
                </a:solidFill>
                <a:latin typeface="Microsoft YaHei"/>
              </a:defRPr>
            </a:pPr>
            <a:r>
              <a:t>时间长了复盘总结，</a:t>
            </a:r>
            <a:br/>
            <a:r>
              <a:t>找差距找亮点，</a:t>
            </a:r>
            <a:br/>
            <a:r>
              <a:t>持续迭代优化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869680" y="2834640"/>
            <a:ext cx="283464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8A6E2E"/>
                </a:solidFill>
                <a:latin typeface="Microsoft YaHei"/>
              </a:defRPr>
            </a:pPr>
            <a:r>
              <a:t>▶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9180576" y="1188720"/>
            <a:ext cx="2578608" cy="4206240"/>
          </a:xfrm>
          <a:prstGeom prst="roundRect">
            <a:avLst>
              <a:gd name="adj" fmla="val 52173"/>
            </a:avLst>
          </a:prstGeom>
          <a:solidFill>
            <a:srgbClr val="111118"/>
          </a:solidFill>
          <a:ln w="19050">
            <a:solidFill>
              <a:srgbClr val="8A6E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9317736" y="1371600"/>
            <a:ext cx="2304288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E8C86A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317736" y="1965960"/>
            <a:ext cx="2304288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D4A853"/>
                </a:solidFill>
                <a:latin typeface="Microsoft YaHei"/>
              </a:defRPr>
            </a:pPr>
            <a:r>
              <a:t>沉淀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317736" y="2468880"/>
            <a:ext cx="2304288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b="0">
                <a:solidFill>
                  <a:srgbClr val="C9A84C"/>
                </a:solidFill>
                <a:latin typeface="Microsoft YaHei"/>
              </a:defRPr>
            </a:pPr>
            <a:r>
              <a:t>方法论·可复制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363456" y="3108960"/>
            <a:ext cx="2212848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FAFAFF"/>
                </a:solidFill>
                <a:latin typeface="Microsoft YaHei"/>
              </a:defRPr>
            </a:pPr>
            <a:r>
              <a:t>形成完整</a:t>
            </a:r>
            <a:br/>
            <a:r>
              <a:t>自动化工作流，</a:t>
            </a:r>
            <a:br/>
            <a:r>
              <a:t>可复制可传承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" y="274320"/>
            <a:ext cx="914400" cy="13716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20" y="274320"/>
            <a:ext cx="13716" cy="914400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000232" y="274320"/>
            <a:ext cx="914400" cy="13716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000232" y="274320"/>
            <a:ext cx="13716" cy="914400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74320" y="5669280"/>
            <a:ext cx="914400" cy="13716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74320" y="5669280"/>
            <a:ext cx="13716" cy="914400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000232" y="5669280"/>
            <a:ext cx="914400" cy="13716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000232" y="5669280"/>
            <a:ext cx="13716" cy="914400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270248" y="2377440"/>
            <a:ext cx="3657600" cy="36576"/>
          </a:xfrm>
          <a:prstGeom prst="rect">
            <a:avLst/>
          </a:prstGeom>
          <a:solidFill>
            <a:srgbClr val="E8C8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828800" y="2651760"/>
            <a:ext cx="8531352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600" b="1">
                <a:solidFill>
                  <a:srgbClr val="D4A853"/>
                </a:solidFill>
                <a:latin typeface="Microsoft YaHei"/>
              </a:defRPr>
            </a:pPr>
            <a:r>
              <a:t>搭好框架</a:t>
            </a:r>
            <a:br/>
            <a:r>
              <a:t>让员工自己跑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270248" y="4343400"/>
            <a:ext cx="3657600" cy="36576"/>
          </a:xfrm>
          <a:prstGeom prst="rect">
            <a:avLst/>
          </a:prstGeom>
          <a:solidFill>
            <a:srgbClr val="E8C8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2743200" y="4754880"/>
            <a:ext cx="670255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0">
                <a:solidFill>
                  <a:srgbClr val="8A6E2E"/>
                </a:solidFill>
                <a:latin typeface="Microsoft YaHei"/>
              </a:defRPr>
            </a:pPr>
            <a:r>
              <a:t>上AI不是先请外人来做，而是先搭好框架，让员工自己跑起来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A0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005840"/>
            <a:ext cx="109728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D4A853"/>
                </a:solidFill>
                <a:latin typeface="Microsoft YaHei"/>
              </a:defRPr>
            </a:pPr>
            <a:r>
              <a:t>聊聊你的行业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AFAFF"/>
                </a:solidFill>
                <a:latin typeface="Microsoft YaHei"/>
              </a:defRPr>
            </a:pPr>
            <a:r>
              <a:t>评论区留下你的行业，关注我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474720" y="2743200"/>
            <a:ext cx="5239512" cy="1828800"/>
          </a:xfrm>
          <a:prstGeom prst="roundRect">
            <a:avLst>
              <a:gd name="adj" fmla="val 52356"/>
            </a:avLst>
          </a:prstGeom>
          <a:solidFill>
            <a:srgbClr val="181822"/>
          </a:solidFill>
          <a:ln w="25400">
            <a:solidFill>
              <a:srgbClr val="E8C86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3931920" y="3063240"/>
            <a:ext cx="432511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0">
                <a:solidFill>
                  <a:srgbClr val="FAFAFF"/>
                </a:solidFill>
                <a:latin typeface="Microsoft YaHei"/>
              </a:defRPr>
            </a:pPr>
            <a:r>
              <a:t>💬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31920" y="3611880"/>
            <a:ext cx="4325112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C9A84C"/>
                </a:solidFill>
                <a:latin typeface="Microsoft YaHei"/>
              </a:defRPr>
            </a:pPr>
            <a:r>
              <a:t>评论区见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0" y="5120640"/>
            <a:ext cx="9445752" cy="18288"/>
          </a:xfrm>
          <a:prstGeom prst="rect">
            <a:avLst/>
          </a:prstGeom>
          <a:solidFill>
            <a:srgbClr val="8A6E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371600" y="5303520"/>
            <a:ext cx="9445752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0">
                <a:solidFill>
                  <a:srgbClr val="C49A3C"/>
                </a:solidFill>
                <a:latin typeface="Microsoft YaHei"/>
              </a:defRPr>
            </a:pPr>
            <a:r>
              <a:t>老板AI课，持续更新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6126480"/>
            <a:ext cx="395935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8A6E2E"/>
                </a:solidFill>
                <a:latin typeface="Microsoft YaHei"/>
              </a:defRPr>
            </a:pPr>
            <a:r>
              <a:t>龙虾军团 · 影子团队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